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7"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74149" autoAdjust="0"/>
  </p:normalViewPr>
  <p:slideViewPr>
    <p:cSldViewPr snapToGrid="0">
      <p:cViewPr varScale="1">
        <p:scale>
          <a:sx n="54" d="100"/>
          <a:sy n="54" d="100"/>
        </p:scale>
        <p:origin x="138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853D703-2A3C-4F8B-A73A-163A8E4ABE49}" type="datetimeFigureOut">
              <a:rPr lang="en-US" smtClean="0"/>
              <a:t>7/2/2021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E8DF66-FC03-417E-86AB-06B22F0E6545}" type="slidenum">
              <a:rPr lang="en-US" smtClean="0"/>
              <a:t>‹#›</a:t>
            </a:fld>
            <a:endParaRPr lang="en-US"/>
          </a:p>
        </p:txBody>
      </p:sp>
    </p:spTree>
    <p:extLst>
      <p:ext uri="{BB962C8B-B14F-4D97-AF65-F5344CB8AC3E}">
        <p14:creationId xmlns:p14="http://schemas.microsoft.com/office/powerpoint/2010/main" val="24384981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1E8DF66-FC03-417E-86AB-06B22F0E6545}" type="slidenum">
              <a:rPr lang="en-US" smtClean="0"/>
              <a:t>1</a:t>
            </a:fld>
            <a:endParaRPr lang="en-US"/>
          </a:p>
        </p:txBody>
      </p:sp>
    </p:spTree>
    <p:extLst>
      <p:ext uri="{BB962C8B-B14F-4D97-AF65-F5344CB8AC3E}">
        <p14:creationId xmlns:p14="http://schemas.microsoft.com/office/powerpoint/2010/main" val="131948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field of software development has gained tremendous growth in the past few years due to technological advancement. Therefore, although many companies are emerging and causing more competition in the industry, the market has an excellent gap for all companies. </a:t>
            </a:r>
            <a:r>
              <a:rPr lang="en-US" sz="1200" dirty="0" err="1">
                <a:effectLst/>
                <a:latin typeface="Times New Roman" panose="02020603050405020304" pitchFamily="18" charset="0"/>
                <a:ea typeface="Calibri" panose="020F0502020204030204" pitchFamily="34" charset="0"/>
                <a:cs typeface="Times New Roman" panose="02020603050405020304" pitchFamily="18" charset="0"/>
              </a:rPr>
              <a:t>AppTroids</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solutions were started in 2015 in New York City. This company has improved its services from computer software development to offering cloud computing services. Similarly, the company also handles several products, including a cloud platform, marketing, and community cloud. The owner, Marc Gump, resigned as a sales director in 2014 and contemplated what to do, hence creating </a:t>
            </a:r>
            <a:r>
              <a:rPr lang="en-US" sz="1200" dirty="0" err="1">
                <a:effectLst/>
                <a:latin typeface="Times New Roman" panose="02020603050405020304" pitchFamily="18" charset="0"/>
                <a:ea typeface="Calibri" panose="020F0502020204030204" pitchFamily="34" charset="0"/>
                <a:cs typeface="Times New Roman" panose="02020603050405020304" pitchFamily="18" charset="0"/>
              </a:rPr>
              <a:t>AppTroids</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Solutions. </a:t>
            </a:r>
          </a:p>
          <a:p>
            <a:endParaRPr lang="en-US" dirty="0"/>
          </a:p>
        </p:txBody>
      </p:sp>
      <p:sp>
        <p:nvSpPr>
          <p:cNvPr id="4" name="Slide Number Placeholder 3"/>
          <p:cNvSpPr>
            <a:spLocks noGrp="1"/>
          </p:cNvSpPr>
          <p:nvPr>
            <p:ph type="sldNum" sz="quarter" idx="5"/>
          </p:nvPr>
        </p:nvSpPr>
        <p:spPr/>
        <p:txBody>
          <a:bodyPr/>
          <a:lstStyle/>
          <a:p>
            <a:fld id="{F1E8DF66-FC03-417E-86AB-06B22F0E6545}" type="slidenum">
              <a:rPr lang="en-US" smtClean="0"/>
              <a:t>2</a:t>
            </a:fld>
            <a:endParaRPr lang="en-US"/>
          </a:p>
        </p:txBody>
      </p:sp>
    </p:spTree>
    <p:extLst>
      <p:ext uri="{BB962C8B-B14F-4D97-AF65-F5344CB8AC3E}">
        <p14:creationId xmlns:p14="http://schemas.microsoft.com/office/powerpoint/2010/main" val="15280385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owner Marc Gump concentrated immensely on the marketing part since the company was established in 2015. This helped the company manage to improve their sales and thus to gain more customers who are currently having more than one thousand customers. The 2021 fiscal year report indicated that the company had attained 20 million dollars in revenues, the biggest in the past four years. </a:t>
            </a:r>
            <a:r>
              <a:rPr lang="en-US" sz="1200" dirty="0" err="1">
                <a:effectLst/>
                <a:latin typeface="Times New Roman" panose="02020603050405020304" pitchFamily="18" charset="0"/>
                <a:ea typeface="Calibri" panose="020F0502020204030204" pitchFamily="34" charset="0"/>
                <a:cs typeface="Times New Roman" panose="02020603050405020304" pitchFamily="18" charset="0"/>
              </a:rPr>
              <a:t>AppTroids</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Solutions obtains revenues from two divisions. The first comprises subscription and support, which holds the highest income, and the second is professional services which include fees paid on fixed-price. The company has used a competitive strategy to acquire several emerging small companies, eliminate competition in their region, and concentrate much on working with new and emerging companies to counter the most significant competitors, such as Oracle.</a:t>
            </a:r>
          </a:p>
          <a:p>
            <a:endParaRPr lang="en-US" dirty="0"/>
          </a:p>
        </p:txBody>
      </p:sp>
      <p:sp>
        <p:nvSpPr>
          <p:cNvPr id="4" name="Slide Number Placeholder 3"/>
          <p:cNvSpPr>
            <a:spLocks noGrp="1"/>
          </p:cNvSpPr>
          <p:nvPr>
            <p:ph type="sldNum" sz="quarter" idx="5"/>
          </p:nvPr>
        </p:nvSpPr>
        <p:spPr/>
        <p:txBody>
          <a:bodyPr/>
          <a:lstStyle/>
          <a:p>
            <a:fld id="{F1E8DF66-FC03-417E-86AB-06B22F0E6545}" type="slidenum">
              <a:rPr lang="en-US" smtClean="0"/>
              <a:t>3</a:t>
            </a:fld>
            <a:endParaRPr lang="en-US"/>
          </a:p>
        </p:txBody>
      </p:sp>
    </p:spTree>
    <p:extLst>
      <p:ext uri="{BB962C8B-B14F-4D97-AF65-F5344CB8AC3E}">
        <p14:creationId xmlns:p14="http://schemas.microsoft.com/office/powerpoint/2010/main" val="42562483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E-myth revisited has developed significant knowledge to the entrepreneurs on how they can assess where their business is going. Therefore, the business owners such as Marc Gump need to identify themselves as either the entrepreneur, manager or technician. Although Marc Gump is doing great as the owner and holding the business leadership position, he also needs to ensure he provides the roles. However, Gump has focused on working as both an entrepreneur and technician because he also works in the business. This interferes with working on the industry by providing visions and acting as a catalyst for change. Innovation has worked well because the company is improving its products and services from software development to cloud computing services. However, they have failed to measure several benchmarks and orchestration by checking how they are fixed together. Also, </a:t>
            </a:r>
            <a:r>
              <a:rPr lang="en-US" sz="12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Gerber (2021)</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stated the critical systems needed, and </a:t>
            </a:r>
            <a:r>
              <a:rPr lang="en-US" sz="1200" dirty="0" err="1">
                <a:effectLst/>
                <a:latin typeface="Times New Roman" panose="02020603050405020304" pitchFamily="18" charset="0"/>
                <a:ea typeface="Calibri" panose="020F0502020204030204" pitchFamily="34" charset="0"/>
                <a:cs typeface="Times New Roman" panose="02020603050405020304" pitchFamily="18" charset="0"/>
              </a:rPr>
              <a:t>AppTroids</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has focused on lead generation marketing and client satisfaction.</a:t>
            </a:r>
          </a:p>
          <a:p>
            <a:endParaRPr lang="en-US" dirty="0"/>
          </a:p>
        </p:txBody>
      </p:sp>
      <p:sp>
        <p:nvSpPr>
          <p:cNvPr id="4" name="Slide Number Placeholder 3"/>
          <p:cNvSpPr>
            <a:spLocks noGrp="1"/>
          </p:cNvSpPr>
          <p:nvPr>
            <p:ph type="sldNum" sz="quarter" idx="5"/>
          </p:nvPr>
        </p:nvSpPr>
        <p:spPr/>
        <p:txBody>
          <a:bodyPr/>
          <a:lstStyle/>
          <a:p>
            <a:fld id="{F1E8DF66-FC03-417E-86AB-06B22F0E6545}" type="slidenum">
              <a:rPr lang="en-US" smtClean="0"/>
              <a:t>4</a:t>
            </a:fld>
            <a:endParaRPr lang="en-US"/>
          </a:p>
        </p:txBody>
      </p:sp>
    </p:spTree>
    <p:extLst>
      <p:ext uri="{BB962C8B-B14F-4D97-AF65-F5344CB8AC3E}">
        <p14:creationId xmlns:p14="http://schemas.microsoft.com/office/powerpoint/2010/main" val="15945879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err="1">
                <a:effectLst/>
                <a:latin typeface="Times New Roman" panose="02020603050405020304" pitchFamily="18" charset="0"/>
                <a:ea typeface="Calibri" panose="020F0502020204030204" pitchFamily="34" charset="0"/>
                <a:cs typeface="Times New Roman" panose="02020603050405020304" pitchFamily="18" charset="0"/>
              </a:rPr>
              <a:t>AppTroids</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has strength because of good returns on capital expenditure because of its achievement in implementing new projects and obtained good returns on capital expenditure. The company has skilled staff because they are provided with proper training and learning programs. This makes training makes the workforce to be inspired at work. Also, the business does not have any challenges their supply chain because of the dependable suppliers of raw materials. </a:t>
            </a:r>
            <a:r>
              <a:rPr lang="en-US" sz="1200" dirty="0" err="1">
                <a:effectLst/>
                <a:latin typeface="Times New Roman" panose="02020603050405020304" pitchFamily="18" charset="0"/>
                <a:ea typeface="Calibri" panose="020F0502020204030204" pitchFamily="34" charset="0"/>
                <a:cs typeface="Times New Roman" panose="02020603050405020304" pitchFamily="18" charset="0"/>
              </a:rPr>
              <a:t>AppTroids</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faces weaknesses in attrition of workers, unlike their competitors. The company has to use a lot of money to training and developing its workforce. Finally, the problem is new technologies where </a:t>
            </a:r>
            <a:r>
              <a:rPr lang="en-US" sz="1200" dirty="0" err="1">
                <a:effectLst/>
                <a:latin typeface="Times New Roman" panose="02020603050405020304" pitchFamily="18" charset="0"/>
                <a:ea typeface="Calibri" panose="020F0502020204030204" pitchFamily="34" charset="0"/>
                <a:cs typeface="Times New Roman" panose="02020603050405020304" pitchFamily="18" charset="0"/>
              </a:rPr>
              <a:t>AppTroids</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needs more investment in technology to incorporate their processes. </a:t>
            </a:r>
          </a:p>
          <a:p>
            <a:endParaRPr lang="en-US" dirty="0"/>
          </a:p>
        </p:txBody>
      </p:sp>
      <p:sp>
        <p:nvSpPr>
          <p:cNvPr id="4" name="Slide Number Placeholder 3"/>
          <p:cNvSpPr>
            <a:spLocks noGrp="1"/>
          </p:cNvSpPr>
          <p:nvPr>
            <p:ph type="sldNum" sz="quarter" idx="5"/>
          </p:nvPr>
        </p:nvSpPr>
        <p:spPr/>
        <p:txBody>
          <a:bodyPr/>
          <a:lstStyle/>
          <a:p>
            <a:fld id="{F1E8DF66-FC03-417E-86AB-06B22F0E6545}" type="slidenum">
              <a:rPr lang="en-US" smtClean="0"/>
              <a:t>5</a:t>
            </a:fld>
            <a:endParaRPr lang="en-US"/>
          </a:p>
        </p:txBody>
      </p:sp>
    </p:spTree>
    <p:extLst>
      <p:ext uri="{BB962C8B-B14F-4D97-AF65-F5344CB8AC3E}">
        <p14:creationId xmlns:p14="http://schemas.microsoft.com/office/powerpoint/2010/main" val="37628308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err="1">
                <a:effectLst/>
                <a:latin typeface="Times New Roman" panose="02020603050405020304" pitchFamily="18" charset="0"/>
                <a:ea typeface="Calibri" panose="020F0502020204030204" pitchFamily="34" charset="0"/>
                <a:cs typeface="Times New Roman" panose="02020603050405020304" pitchFamily="18" charset="0"/>
              </a:rPr>
              <a:t>AppTroids</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Solutions have invested a significant amount of money in online platforms, creating a new sales channel for the company. Therefore, the business expects to leverage the chance by realizing their customers better and serving their needs utilizing big data analytics. The company will benefit from new ecosystem policies by allowing every business in the industry to present its latest technologies and improve its market share. Finally, </a:t>
            </a:r>
            <a:r>
              <a:rPr lang="en-US" sz="1200" dirty="0" err="1">
                <a:effectLst/>
                <a:latin typeface="Times New Roman" panose="02020603050405020304" pitchFamily="18" charset="0"/>
                <a:ea typeface="Calibri" panose="020F0502020204030204" pitchFamily="34" charset="0"/>
                <a:cs typeface="Times New Roman" panose="02020603050405020304" pitchFamily="18" charset="0"/>
              </a:rPr>
              <a:t>AppTroids</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can expand their market </a:t>
            </a:r>
            <a:r>
              <a:rPr lang="en-US" sz="1200" dirty="0" smtClean="0">
                <a:effectLst/>
                <a:latin typeface="Times New Roman" panose="02020603050405020304" pitchFamily="18" charset="0"/>
                <a:ea typeface="Calibri" panose="020F0502020204030204" pitchFamily="34" charset="0"/>
                <a:cs typeface="Times New Roman" panose="02020603050405020304" pitchFamily="18" charset="0"/>
              </a:rPr>
              <a:t>due to government's </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free trade agreement allowing them to enter new markets. However, the threats of high competition will likely lead to reduced sales and profits. Also, there is no steady flow of innovative products resulting in high and low swings in sales.</a:t>
            </a:r>
          </a:p>
          <a:p>
            <a:endParaRPr lang="en-US" dirty="0"/>
          </a:p>
        </p:txBody>
      </p:sp>
      <p:sp>
        <p:nvSpPr>
          <p:cNvPr id="4" name="Slide Number Placeholder 3"/>
          <p:cNvSpPr>
            <a:spLocks noGrp="1"/>
          </p:cNvSpPr>
          <p:nvPr>
            <p:ph type="sldNum" sz="quarter" idx="5"/>
          </p:nvPr>
        </p:nvSpPr>
        <p:spPr/>
        <p:txBody>
          <a:bodyPr/>
          <a:lstStyle/>
          <a:p>
            <a:fld id="{F1E8DF66-FC03-417E-86AB-06B22F0E6545}" type="slidenum">
              <a:rPr lang="en-US" smtClean="0"/>
              <a:t>6</a:t>
            </a:fld>
            <a:endParaRPr lang="en-US"/>
          </a:p>
        </p:txBody>
      </p:sp>
    </p:spTree>
    <p:extLst>
      <p:ext uri="{BB962C8B-B14F-4D97-AF65-F5344CB8AC3E}">
        <p14:creationId xmlns:p14="http://schemas.microsoft.com/office/powerpoint/2010/main" val="41618357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An entrepreneur plays a critical role in the business's success; therefore, they need to differentiate themselves from managers and technicians. </a:t>
            </a:r>
            <a:r>
              <a:rPr lang="en-US" sz="1200" dirty="0" err="1">
                <a:effectLst/>
                <a:latin typeface="Times New Roman" panose="02020603050405020304" pitchFamily="18" charset="0"/>
                <a:ea typeface="Calibri" panose="020F0502020204030204" pitchFamily="34" charset="0"/>
                <a:cs typeface="Times New Roman" panose="02020603050405020304" pitchFamily="18" charset="0"/>
              </a:rPr>
              <a:t>AppTroids</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Solutions is a small and upcoming business; therefore, this project will review the business and developed appropriate changes that will be implemented to ensure the business is thriving. For instance, Gump, as the business owner, works in the company making him a technician. Therefore, he needs to act as an entrepreneur by providing visions and be optimistic about his dreams. The manager will be responsible for organizing a team in implementing the visions. I have managed to change the business owner's mindset and operate the business as a franchise by working on innovation, quantification, and orchestration. Also, I have done the business to develop their strategies based on the proper measurements and systems that will improve company performance.</a:t>
            </a:r>
          </a:p>
          <a:p>
            <a:endParaRPr lang="en-US" dirty="0"/>
          </a:p>
        </p:txBody>
      </p:sp>
      <p:sp>
        <p:nvSpPr>
          <p:cNvPr id="4" name="Slide Number Placeholder 3"/>
          <p:cNvSpPr>
            <a:spLocks noGrp="1"/>
          </p:cNvSpPr>
          <p:nvPr>
            <p:ph type="sldNum" sz="quarter" idx="5"/>
          </p:nvPr>
        </p:nvSpPr>
        <p:spPr/>
        <p:txBody>
          <a:bodyPr/>
          <a:lstStyle/>
          <a:p>
            <a:fld id="{F1E8DF66-FC03-417E-86AB-06B22F0E6545}" type="slidenum">
              <a:rPr lang="en-US" smtClean="0"/>
              <a:t>7</a:t>
            </a:fld>
            <a:endParaRPr lang="en-US"/>
          </a:p>
        </p:txBody>
      </p:sp>
    </p:spTree>
    <p:extLst>
      <p:ext uri="{BB962C8B-B14F-4D97-AF65-F5344CB8AC3E}">
        <p14:creationId xmlns:p14="http://schemas.microsoft.com/office/powerpoint/2010/main" val="7347867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947EBA5-0B97-4BB2-9B1B-661081EDBED4}" type="datetimeFigureOut">
              <a:rPr lang="en-US" smtClean="0"/>
              <a:t>7/2/2021</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5767806E-F86B-4729-8803-E38A6D9E8C03}"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742090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947EBA5-0B97-4BB2-9B1B-661081EDBED4}" type="datetimeFigureOut">
              <a:rPr lang="en-US" smtClean="0"/>
              <a:t>7/2/2021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67806E-F86B-4729-8803-E38A6D9E8C03}"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206601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947EBA5-0B97-4BB2-9B1B-661081EDBED4}" type="datetimeFigureOut">
              <a:rPr lang="en-US" smtClean="0"/>
              <a:t>7/2/2021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67806E-F86B-4729-8803-E38A6D9E8C03}"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663041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947EBA5-0B97-4BB2-9B1B-661081EDBED4}" type="datetimeFigureOut">
              <a:rPr lang="en-US" smtClean="0"/>
              <a:t>7/2/2021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67806E-F86B-4729-8803-E38A6D9E8C03}"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564841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947EBA5-0B97-4BB2-9B1B-661081EDBED4}" type="datetimeFigureOut">
              <a:rPr lang="en-US" smtClean="0"/>
              <a:t>7/2/2021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67806E-F86B-4729-8803-E38A6D9E8C03}"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36913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947EBA5-0B97-4BB2-9B1B-661081EDBED4}" type="datetimeFigureOut">
              <a:rPr lang="en-US" smtClean="0"/>
              <a:t>7/2/2021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67806E-F86B-4729-8803-E38A6D9E8C03}"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1105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947EBA5-0B97-4BB2-9B1B-661081EDBED4}" type="datetimeFigureOut">
              <a:rPr lang="en-US" smtClean="0"/>
              <a:t>7/2/2021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67806E-F86B-4729-8803-E38A6D9E8C03}"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47383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947EBA5-0B97-4BB2-9B1B-661081EDBED4}" type="datetimeFigureOut">
              <a:rPr lang="en-US" smtClean="0"/>
              <a:t>7/2/2021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67806E-F86B-4729-8803-E38A6D9E8C03}"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695150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47EBA5-0B97-4BB2-9B1B-661081EDBED4}" type="datetimeFigureOut">
              <a:rPr lang="en-US" smtClean="0"/>
              <a:t>7/2/2021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67806E-F86B-4729-8803-E38A6D9E8C03}" type="slidenum">
              <a:rPr lang="en-US" smtClean="0"/>
              <a:t>‹#›</a:t>
            </a:fld>
            <a:endParaRPr lang="en-US"/>
          </a:p>
        </p:txBody>
      </p:sp>
    </p:spTree>
    <p:extLst>
      <p:ext uri="{BB962C8B-B14F-4D97-AF65-F5344CB8AC3E}">
        <p14:creationId xmlns:p14="http://schemas.microsoft.com/office/powerpoint/2010/main" val="1960198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947EBA5-0B97-4BB2-9B1B-661081EDBED4}" type="datetimeFigureOut">
              <a:rPr lang="en-US" smtClean="0"/>
              <a:t>7/2/2021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67806E-F86B-4729-8803-E38A6D9E8C03}"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874705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8947EBA5-0B97-4BB2-9B1B-661081EDBED4}" type="datetimeFigureOut">
              <a:rPr lang="en-US" smtClean="0"/>
              <a:t>7/2/2021</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5767806E-F86B-4729-8803-E38A6D9E8C03}"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35356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8947EBA5-0B97-4BB2-9B1B-661081EDBED4}" type="datetimeFigureOut">
              <a:rPr lang="en-US" smtClean="0"/>
              <a:t>7/2/2021</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5767806E-F86B-4729-8803-E38A6D9E8C03}"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5869417"/>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95428-B49D-4A7A-89DA-856C16C20F3A}"/>
              </a:ext>
            </a:extLst>
          </p:cNvPr>
          <p:cNvSpPr>
            <a:spLocks noGrp="1"/>
          </p:cNvSpPr>
          <p:nvPr>
            <p:ph type="ctrTitle"/>
          </p:nvPr>
        </p:nvSpPr>
        <p:spPr/>
        <p:txBody>
          <a:bodyPr>
            <a:normAutofit fontScale="90000"/>
          </a:bodyPr>
          <a:lstStyle/>
          <a:p>
            <a:r>
              <a:rPr lang="en-US" dirty="0">
                <a:latin typeface="Times New Roman" panose="02020603050405020304" pitchFamily="18" charset="0"/>
                <a:cs typeface="Times New Roman" panose="02020603050405020304" pitchFamily="18" charset="0"/>
              </a:rPr>
              <a:t>Small Business Management Project</a:t>
            </a:r>
          </a:p>
        </p:txBody>
      </p:sp>
      <p:sp>
        <p:nvSpPr>
          <p:cNvPr id="3" name="Subtitle 2">
            <a:extLst>
              <a:ext uri="{FF2B5EF4-FFF2-40B4-BE49-F238E27FC236}">
                <a16:creationId xmlns:a16="http://schemas.microsoft.com/office/drawing/2014/main" id="{E6B80A7E-D4D2-4F25-98B9-8F72B5769E9A}"/>
              </a:ext>
            </a:extLst>
          </p:cNvPr>
          <p:cNvSpPr>
            <a:spLocks noGrp="1"/>
          </p:cNvSpPr>
          <p:nvPr>
            <p:ph type="subTitle" idx="1"/>
          </p:nvPr>
        </p:nvSpPr>
        <p:spPr/>
        <p:txBody>
          <a:bodyPr>
            <a:normAutofit fontScale="62500" lnSpcReduction="20000"/>
          </a:bodyPr>
          <a:lstStyle/>
          <a:p>
            <a:r>
              <a:rPr lang="en-US" dirty="0">
                <a:latin typeface="Times New Roman" panose="02020603050405020304" pitchFamily="18" charset="0"/>
                <a:cs typeface="Times New Roman" panose="02020603050405020304" pitchFamily="18" charset="0"/>
              </a:rPr>
              <a:t>Student’s Name</a:t>
            </a:r>
          </a:p>
          <a:p>
            <a:r>
              <a:rPr lang="en-US" dirty="0">
                <a:latin typeface="Times New Roman" panose="02020603050405020304" pitchFamily="18" charset="0"/>
                <a:cs typeface="Times New Roman" panose="02020603050405020304" pitchFamily="18" charset="0"/>
              </a:rPr>
              <a:t>Institutional Affiliation</a:t>
            </a:r>
          </a:p>
          <a:p>
            <a:r>
              <a:rPr lang="en-US" dirty="0">
                <a:latin typeface="Times New Roman" panose="02020603050405020304" pitchFamily="18" charset="0"/>
                <a:cs typeface="Times New Roman" panose="02020603050405020304" pitchFamily="18" charset="0"/>
              </a:rPr>
              <a:t>Date</a:t>
            </a:r>
          </a:p>
        </p:txBody>
      </p:sp>
    </p:spTree>
    <p:extLst>
      <p:ext uri="{BB962C8B-B14F-4D97-AF65-F5344CB8AC3E}">
        <p14:creationId xmlns:p14="http://schemas.microsoft.com/office/powerpoint/2010/main" val="12968556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D547133-26EC-4392-A3BE-C1783260DF58}"/>
              </a:ext>
            </a:extLst>
          </p:cNvPr>
          <p:cNvPicPr>
            <a:picLocks noChangeAspect="1"/>
          </p:cNvPicPr>
          <p:nvPr/>
        </p:nvPicPr>
        <p:blipFill>
          <a:blip r:embed="rId3"/>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1302BFF4-66C4-4096-9293-F1687EF15582}"/>
              </a:ext>
            </a:extLst>
          </p:cNvPr>
          <p:cNvSpPr>
            <a:spLocks noGrp="1"/>
          </p:cNvSpPr>
          <p:nvPr>
            <p:ph type="title"/>
          </p:nvPr>
        </p:nvSpPr>
        <p:spPr/>
        <p:txBody>
          <a:bodyPr>
            <a:normAutofit/>
          </a:bodyPr>
          <a:lstStyle/>
          <a:p>
            <a:pPr algn="ctr"/>
            <a:r>
              <a:rPr lang="en-US"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Business owners and Business</a:t>
            </a:r>
            <a:endParaRPr lang="en-US" dirty="0">
              <a:solidFill>
                <a:schemeClr val="bg1"/>
              </a:solidFill>
            </a:endParaRPr>
          </a:p>
        </p:txBody>
      </p:sp>
      <p:sp>
        <p:nvSpPr>
          <p:cNvPr id="3" name="Content Placeholder 2">
            <a:extLst>
              <a:ext uri="{FF2B5EF4-FFF2-40B4-BE49-F238E27FC236}">
                <a16:creationId xmlns:a16="http://schemas.microsoft.com/office/drawing/2014/main" id="{ED569641-1499-4B38-B0FD-80A401EE3B0D}"/>
              </a:ext>
            </a:extLst>
          </p:cNvPr>
          <p:cNvSpPr>
            <a:spLocks noGrp="1"/>
          </p:cNvSpPr>
          <p:nvPr>
            <p:ph idx="1"/>
          </p:nvPr>
        </p:nvSpPr>
        <p:spPr/>
        <p:txBody>
          <a:bodyPr>
            <a:normAutofit/>
          </a:bodyPr>
          <a:lstStyle/>
          <a:p>
            <a:pPr marL="0" marR="0">
              <a:lnSpc>
                <a:spcPct val="100000"/>
              </a:lnSpc>
              <a:spcBef>
                <a:spcPts val="0"/>
              </a:spcBef>
              <a:spcAft>
                <a:spcPts val="800"/>
              </a:spcAft>
            </a:pP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The business to be analyzed is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AppTroids</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solutions</a:t>
            </a:r>
          </a:p>
          <a:p>
            <a:pPr marL="0" marR="0">
              <a:lnSpc>
                <a:spcPct val="100000"/>
              </a:lnSpc>
              <a:spcBef>
                <a:spcPts val="0"/>
              </a:spcBef>
              <a:spcAft>
                <a:spcPts val="800"/>
              </a:spcAft>
            </a:pP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The company deals with cloud computing services and software development</a:t>
            </a:r>
          </a:p>
          <a:p>
            <a:pPr marL="0" marR="0">
              <a:lnSpc>
                <a:spcPct val="100000"/>
              </a:lnSpc>
              <a:spcBef>
                <a:spcPts val="0"/>
              </a:spcBef>
              <a:spcAft>
                <a:spcPts val="800"/>
              </a:spcAft>
            </a:pP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The products comprise of sales cloud service and cloud platform marketing </a:t>
            </a:r>
          </a:p>
          <a:p>
            <a:pPr marL="0" marR="0">
              <a:lnSpc>
                <a:spcPct val="100000"/>
              </a:lnSpc>
              <a:spcBef>
                <a:spcPts val="0"/>
              </a:spcBef>
              <a:spcAft>
                <a:spcPts val="800"/>
              </a:spcAft>
            </a:pP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Marc Gump is the founder and chief executive officer of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AppTroids</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solution</a:t>
            </a:r>
          </a:p>
          <a:p>
            <a:pPr marL="0" marR="0">
              <a:lnSpc>
                <a:spcPct val="100000"/>
              </a:lnSpc>
              <a:spcBef>
                <a:spcPts val="0"/>
              </a:spcBef>
              <a:spcAft>
                <a:spcPts val="800"/>
              </a:spcAft>
            </a:pP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The owner quitted his job employment as a director in Salesforce Inc. and started his small business</a:t>
            </a:r>
          </a:p>
        </p:txBody>
      </p:sp>
    </p:spTree>
    <p:extLst>
      <p:ext uri="{BB962C8B-B14F-4D97-AF65-F5344CB8AC3E}">
        <p14:creationId xmlns:p14="http://schemas.microsoft.com/office/powerpoint/2010/main" val="12467942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FAA884-A7AA-400E-9BFC-2F84274BEF32}"/>
              </a:ext>
            </a:extLst>
          </p:cNvPr>
          <p:cNvSpPr>
            <a:spLocks noGrp="1"/>
          </p:cNvSpPr>
          <p:nvPr>
            <p:ph type="title"/>
          </p:nvPr>
        </p:nvSpPr>
        <p:spPr/>
        <p:txBody>
          <a:bodyPr/>
          <a:lstStyle/>
          <a:p>
            <a:pPr algn="ctr"/>
            <a:r>
              <a:rPr lang="en-US" dirty="0">
                <a:effectLst/>
                <a:latin typeface="Times New Roman" panose="02020603050405020304" pitchFamily="18" charset="0"/>
                <a:ea typeface="Calibri" panose="020F0502020204030204" pitchFamily="34" charset="0"/>
                <a:cs typeface="Times New Roman" panose="02020603050405020304" pitchFamily="18" charset="0"/>
              </a:rPr>
              <a:t>Brief Industry Analysis</a:t>
            </a:r>
            <a:r>
              <a:rPr lang="en-US" sz="1800" dirty="0">
                <a:effectLst/>
                <a:latin typeface="Calibri" panose="020F0502020204030204" pitchFamily="34" charset="0"/>
                <a:ea typeface="Calibri" panose="020F0502020204030204" pitchFamily="34" charset="0"/>
                <a:cs typeface="Times New Roman" panose="02020603050405020304" pitchFamily="18" charset="0"/>
              </a:rPr>
              <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D426F52D-798D-47E5-93E4-A9C57A1D007F}"/>
              </a:ext>
            </a:extLst>
          </p:cNvPr>
          <p:cNvSpPr>
            <a:spLocks noGrp="1"/>
          </p:cNvSpPr>
          <p:nvPr>
            <p:ph idx="1"/>
          </p:nvPr>
        </p:nvSpPr>
        <p:spPr>
          <a:xfrm>
            <a:off x="838200" y="1825625"/>
            <a:ext cx="6671872" cy="4351338"/>
          </a:xfrm>
        </p:spPr>
        <p:txBody>
          <a:bodyPr>
            <a:normAutofit lnSpcReduction="10000"/>
          </a:bodyPr>
          <a:lstStyle/>
          <a:p>
            <a:pPr marL="0" marR="0">
              <a:lnSpc>
                <a:spcPct val="100000"/>
              </a:lnSpc>
              <a:spcBef>
                <a:spcPts val="0"/>
              </a:spcBef>
              <a:spcAft>
                <a:spcPts val="8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After its establishment in 2015,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AppTroids</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has gained over 1000 customers</a:t>
            </a:r>
          </a:p>
          <a:p>
            <a:pPr marL="0" marR="0">
              <a:lnSpc>
                <a:spcPct val="100000"/>
              </a:lnSpc>
              <a:spcBef>
                <a:spcPts val="0"/>
              </a:spcBef>
              <a:spcAft>
                <a:spcPts val="8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The company has generated 20 million dollars based on the 2021 fiscal years</a:t>
            </a:r>
          </a:p>
          <a:p>
            <a:pPr marL="0" marR="0">
              <a:lnSpc>
                <a:spcPct val="100000"/>
              </a:lnSpc>
              <a:spcBef>
                <a:spcPts val="0"/>
              </a:spcBef>
              <a:spcAft>
                <a:spcPts val="8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The revenue is obtained from subscription and support and professional services</a:t>
            </a:r>
          </a:p>
          <a:p>
            <a:pPr marL="0" marR="0">
              <a:lnSpc>
                <a:spcPct val="100000"/>
              </a:lnSpc>
              <a:spcBef>
                <a:spcPts val="0"/>
              </a:spcBef>
              <a:spcAft>
                <a:spcPts val="8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The company attains a competitive advantage through the acquisition of other small software companies</a:t>
            </a:r>
          </a:p>
          <a:p>
            <a:pPr marL="0" marR="0">
              <a:lnSpc>
                <a:spcPct val="100000"/>
              </a:lnSpc>
              <a:spcBef>
                <a:spcPts val="0"/>
              </a:spcBef>
              <a:spcAft>
                <a:spcPts val="8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The new and emerging companies are the largest customers for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AppTroids</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dirty="0"/>
          </a:p>
        </p:txBody>
      </p:sp>
      <p:pic>
        <p:nvPicPr>
          <p:cNvPr id="5" name="Picture 4">
            <a:extLst>
              <a:ext uri="{FF2B5EF4-FFF2-40B4-BE49-F238E27FC236}">
                <a16:creationId xmlns:a16="http://schemas.microsoft.com/office/drawing/2014/main" id="{40051941-23B3-4D9F-B707-A8469F17BE88}"/>
              </a:ext>
            </a:extLst>
          </p:cNvPr>
          <p:cNvPicPr>
            <a:picLocks noChangeAspect="1"/>
          </p:cNvPicPr>
          <p:nvPr/>
        </p:nvPicPr>
        <p:blipFill>
          <a:blip r:embed="rId3"/>
          <a:stretch>
            <a:fillRect/>
          </a:stretch>
        </p:blipFill>
        <p:spPr>
          <a:xfrm>
            <a:off x="7180289" y="1853754"/>
            <a:ext cx="5011711" cy="4323209"/>
          </a:xfrm>
          <a:prstGeom prst="rect">
            <a:avLst/>
          </a:prstGeom>
        </p:spPr>
      </p:pic>
    </p:spTree>
    <p:extLst>
      <p:ext uri="{BB962C8B-B14F-4D97-AF65-F5344CB8AC3E}">
        <p14:creationId xmlns:p14="http://schemas.microsoft.com/office/powerpoint/2010/main" val="905558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FF618A-3272-4EEC-A435-9672AC77418D}"/>
              </a:ext>
            </a:extLst>
          </p:cNvPr>
          <p:cNvSpPr>
            <a:spLocks noGrp="1"/>
          </p:cNvSpPr>
          <p:nvPr>
            <p:ph type="title"/>
          </p:nvPr>
        </p:nvSpPr>
        <p:spPr/>
        <p:txBody>
          <a:bodyPr/>
          <a:lstStyle/>
          <a:p>
            <a:pPr algn="ctr"/>
            <a:r>
              <a:rPr lang="en-US" dirty="0">
                <a:effectLst/>
                <a:latin typeface="Times New Roman" panose="02020603050405020304" pitchFamily="18" charset="0"/>
                <a:ea typeface="Calibri" panose="020F0502020204030204" pitchFamily="34" charset="0"/>
                <a:cs typeface="Times New Roman" panose="02020603050405020304" pitchFamily="18" charset="0"/>
              </a:rPr>
              <a:t>Evaluating business to E-Myth</a:t>
            </a:r>
            <a:r>
              <a:rPr lang="en-US" sz="1800" dirty="0">
                <a:effectLst/>
                <a:latin typeface="Calibri" panose="020F0502020204030204" pitchFamily="34" charset="0"/>
                <a:ea typeface="Calibri" panose="020F0502020204030204" pitchFamily="34" charset="0"/>
                <a:cs typeface="Times New Roman" panose="02020603050405020304" pitchFamily="18" charset="0"/>
              </a:rPr>
              <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8D7A501C-66AE-4078-BCBD-4D752920BC5A}"/>
              </a:ext>
            </a:extLst>
          </p:cNvPr>
          <p:cNvSpPr>
            <a:spLocks noGrp="1"/>
          </p:cNvSpPr>
          <p:nvPr>
            <p:ph idx="1"/>
          </p:nvPr>
        </p:nvSpPr>
        <p:spPr/>
        <p:txBody>
          <a:bodyPr>
            <a:normAutofit fontScale="85000" lnSpcReduction="20000"/>
          </a:bodyPr>
          <a:lstStyle/>
          <a:p>
            <a:pPr marL="0" marR="0">
              <a:lnSpc>
                <a:spcPct val="110000"/>
              </a:lnSpc>
              <a:spcBef>
                <a:spcPts val="0"/>
              </a:spcBef>
              <a:spcAft>
                <a:spcPts val="8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Marc Gump controls the leadership position of the company as the Chief Executive Officer and chairman</a:t>
            </a:r>
          </a:p>
          <a:p>
            <a:pPr marL="0" marR="0">
              <a:lnSpc>
                <a:spcPct val="110000"/>
              </a:lnSpc>
              <a:spcBef>
                <a:spcPts val="0"/>
              </a:spcBef>
              <a:spcAft>
                <a:spcPts val="8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Gump does the technical part rather than an entrepreneur by working in the business rather than on the business</a:t>
            </a:r>
          </a:p>
          <a:p>
            <a:pPr marL="0" marR="0">
              <a:lnSpc>
                <a:spcPct val="110000"/>
              </a:lnSpc>
              <a:spcBef>
                <a:spcPts val="0"/>
              </a:spcBef>
              <a:spcAft>
                <a:spcPts val="800"/>
              </a:spcAft>
            </a:pP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AppTroids</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Solutions has invested in innovation by improving its services to the latest technology</a:t>
            </a:r>
          </a:p>
          <a:p>
            <a:pPr marL="0" marR="0">
              <a:lnSpc>
                <a:spcPct val="110000"/>
              </a:lnSpc>
              <a:spcBef>
                <a:spcPts val="0"/>
              </a:spcBef>
              <a:spcAft>
                <a:spcPts val="8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The company has not concentrated much on quantification and orchestration of the products and service and operations</a:t>
            </a:r>
          </a:p>
          <a:p>
            <a:pPr marL="0" marR="0">
              <a:lnSpc>
                <a:spcPct val="110000"/>
              </a:lnSpc>
              <a:spcBef>
                <a:spcPts val="0"/>
              </a:spcBef>
              <a:spcAft>
                <a:spcPts val="8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All the systems are considered, including lead generation, marketing, and client fulfillment (</a:t>
            </a:r>
            <a:r>
              <a:rPr lang="en-US" sz="24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Gerber, 2021</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t>
            </a:r>
          </a:p>
          <a:p>
            <a:endParaRPr lang="en-US" dirty="0"/>
          </a:p>
        </p:txBody>
      </p:sp>
    </p:spTree>
    <p:extLst>
      <p:ext uri="{BB962C8B-B14F-4D97-AF65-F5344CB8AC3E}">
        <p14:creationId xmlns:p14="http://schemas.microsoft.com/office/powerpoint/2010/main" val="40791678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20E86-D52E-472E-ACEA-FEFB22EB5390}"/>
              </a:ext>
            </a:extLst>
          </p:cNvPr>
          <p:cNvSpPr>
            <a:spLocks noGrp="1"/>
          </p:cNvSpPr>
          <p:nvPr>
            <p:ph type="title"/>
          </p:nvPr>
        </p:nvSpPr>
        <p:spPr/>
        <p:txBody>
          <a:bodyPr/>
          <a:lstStyle/>
          <a:p>
            <a:pPr algn="ctr"/>
            <a:r>
              <a:rPr lang="en-US" dirty="0">
                <a:effectLst/>
                <a:latin typeface="Times New Roman" panose="02020603050405020304" pitchFamily="18" charset="0"/>
                <a:ea typeface="Calibri" panose="020F0502020204030204" pitchFamily="34" charset="0"/>
                <a:cs typeface="Times New Roman" panose="02020603050405020304" pitchFamily="18" charset="0"/>
              </a:rPr>
              <a:t>SWOT Analysis</a:t>
            </a:r>
            <a:r>
              <a:rPr lang="en-US" sz="1800" dirty="0">
                <a:effectLst/>
                <a:latin typeface="Calibri" panose="020F0502020204030204" pitchFamily="34" charset="0"/>
                <a:ea typeface="Calibri" panose="020F0502020204030204" pitchFamily="34" charset="0"/>
                <a:cs typeface="Times New Roman" panose="02020603050405020304" pitchFamily="18" charset="0"/>
              </a:rPr>
              <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32F0C3CE-15DF-4642-A4F5-223E76EE6E50}"/>
              </a:ext>
            </a:extLst>
          </p:cNvPr>
          <p:cNvSpPr>
            <a:spLocks noGrp="1"/>
          </p:cNvSpPr>
          <p:nvPr>
            <p:ph idx="1"/>
          </p:nvPr>
        </p:nvSpPr>
        <p:spPr/>
        <p:txBody>
          <a:bodyPr>
            <a:normAutofit lnSpcReduction="10000"/>
          </a:bodyPr>
          <a:lstStyle/>
          <a:p>
            <a:pPr marL="0" marR="0" indent="0">
              <a:lnSpc>
                <a:spcPct val="110000"/>
              </a:lnSpc>
              <a:spcBef>
                <a:spcPts val="0"/>
              </a:spcBef>
              <a:spcAft>
                <a:spcPts val="800"/>
              </a:spcAft>
              <a:buNone/>
            </a:pP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Strengths </a:t>
            </a:r>
          </a:p>
          <a:p>
            <a:pPr marL="0" marR="0">
              <a:lnSpc>
                <a:spcPct val="110000"/>
              </a:lnSpc>
              <a:spcBef>
                <a:spcPts val="0"/>
              </a:spcBef>
              <a:spcAft>
                <a:spcPts val="8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Good returns on capital expenditure</a:t>
            </a:r>
          </a:p>
          <a:p>
            <a:pPr marL="0" marR="0">
              <a:lnSpc>
                <a:spcPct val="110000"/>
              </a:lnSpc>
              <a:spcBef>
                <a:spcPts val="0"/>
              </a:spcBef>
              <a:spcAft>
                <a:spcPts val="8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Highly skilled workforce</a:t>
            </a:r>
          </a:p>
          <a:p>
            <a:pPr marL="0" marR="0">
              <a:lnSpc>
                <a:spcPct val="110000"/>
              </a:lnSpc>
              <a:spcBef>
                <a:spcPts val="0"/>
              </a:spcBef>
              <a:spcAft>
                <a:spcPts val="8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Reliable suppliers</a:t>
            </a:r>
          </a:p>
          <a:p>
            <a:pPr marL="0" marR="0" indent="0">
              <a:lnSpc>
                <a:spcPct val="110000"/>
              </a:lnSpc>
              <a:spcBef>
                <a:spcPts val="0"/>
              </a:spcBef>
              <a:spcAft>
                <a:spcPts val="800"/>
              </a:spcAft>
              <a:buNone/>
            </a:pP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Weaknesses</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10000"/>
              </a:lnSpc>
              <a:spcBef>
                <a:spcPts val="0"/>
              </a:spcBef>
              <a:spcAft>
                <a:spcPts val="8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High attrition rate in the workforce</a:t>
            </a:r>
          </a:p>
          <a:p>
            <a:pPr marL="0" marR="0">
              <a:lnSpc>
                <a:spcPct val="110000"/>
              </a:lnSpc>
              <a:spcBef>
                <a:spcPts val="0"/>
              </a:spcBef>
              <a:spcAft>
                <a:spcPts val="8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Require more investment in new technologies</a:t>
            </a:r>
          </a:p>
          <a:p>
            <a:endParaRPr lang="en-US" dirty="0"/>
          </a:p>
        </p:txBody>
      </p:sp>
      <p:pic>
        <p:nvPicPr>
          <p:cNvPr id="5" name="Picture 4">
            <a:extLst>
              <a:ext uri="{FF2B5EF4-FFF2-40B4-BE49-F238E27FC236}">
                <a16:creationId xmlns:a16="http://schemas.microsoft.com/office/drawing/2014/main" id="{23D8DDF6-A2EB-42FB-833B-DAAEBCECF3EC}"/>
              </a:ext>
            </a:extLst>
          </p:cNvPr>
          <p:cNvPicPr>
            <a:picLocks noChangeAspect="1"/>
          </p:cNvPicPr>
          <p:nvPr/>
        </p:nvPicPr>
        <p:blipFill>
          <a:blip r:embed="rId3"/>
          <a:stretch>
            <a:fillRect/>
          </a:stretch>
        </p:blipFill>
        <p:spPr>
          <a:xfrm>
            <a:off x="7404847" y="1853754"/>
            <a:ext cx="4787153" cy="4322194"/>
          </a:xfrm>
          <a:prstGeom prst="rect">
            <a:avLst/>
          </a:prstGeom>
        </p:spPr>
      </p:pic>
    </p:spTree>
    <p:extLst>
      <p:ext uri="{BB962C8B-B14F-4D97-AF65-F5344CB8AC3E}">
        <p14:creationId xmlns:p14="http://schemas.microsoft.com/office/powerpoint/2010/main" val="12252797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B3E518-3BF2-415C-926E-6FA87E8113C1}"/>
              </a:ext>
            </a:extLst>
          </p:cNvPr>
          <p:cNvSpPr>
            <a:spLocks noGrp="1"/>
          </p:cNvSpPr>
          <p:nvPr>
            <p:ph type="title"/>
          </p:nvPr>
        </p:nvSpPr>
        <p:spPr/>
        <p:txBody>
          <a:bodyPr/>
          <a:lstStyle/>
          <a:p>
            <a:pPr algn="ctr"/>
            <a:r>
              <a:rPr lang="en-US" dirty="0">
                <a:effectLst/>
                <a:latin typeface="Times New Roman" panose="02020603050405020304" pitchFamily="18" charset="0"/>
                <a:ea typeface="Calibri" panose="020F0502020204030204" pitchFamily="34" charset="0"/>
                <a:cs typeface="Times New Roman" panose="02020603050405020304" pitchFamily="18" charset="0"/>
              </a:rPr>
              <a:t>SWOT analysis cont.</a:t>
            </a:r>
            <a:r>
              <a:rPr lang="en-US" sz="1800" dirty="0">
                <a:effectLst/>
                <a:latin typeface="Calibri" panose="020F0502020204030204" pitchFamily="34" charset="0"/>
                <a:ea typeface="Calibri" panose="020F0502020204030204" pitchFamily="34" charset="0"/>
                <a:cs typeface="Times New Roman" panose="02020603050405020304" pitchFamily="18" charset="0"/>
              </a:rPr>
              <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EDF64FBB-18DF-49AA-9DB4-86EE0828A25A}"/>
              </a:ext>
            </a:extLst>
          </p:cNvPr>
          <p:cNvSpPr>
            <a:spLocks noGrp="1"/>
          </p:cNvSpPr>
          <p:nvPr>
            <p:ph idx="1"/>
          </p:nvPr>
        </p:nvSpPr>
        <p:spPr/>
        <p:txBody>
          <a:bodyPr>
            <a:normAutofit lnSpcReduction="10000"/>
          </a:bodyPr>
          <a:lstStyle/>
          <a:p>
            <a:pPr marL="0" marR="0" indent="0">
              <a:lnSpc>
                <a:spcPct val="110000"/>
              </a:lnSpc>
              <a:spcBef>
                <a:spcPts val="0"/>
              </a:spcBef>
              <a:spcAft>
                <a:spcPts val="800"/>
              </a:spcAft>
              <a:buNone/>
            </a:pP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Opportunities</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10000"/>
              </a:lnSpc>
              <a:spcBef>
                <a:spcPts val="0"/>
              </a:spcBef>
              <a:spcAft>
                <a:spcPts val="800"/>
              </a:spcAft>
            </a:pPr>
            <a:r>
              <a:rPr lang="en-US" sz="2400" dirty="0">
                <a:latin typeface="Times New Roman" panose="02020603050405020304" pitchFamily="18" charset="0"/>
                <a:ea typeface="Calibri" panose="020F0502020204030204" pitchFamily="34" charset="0"/>
                <a:cs typeface="Times New Roman" panose="02020603050405020304" pitchFamily="18" charset="0"/>
              </a:rPr>
              <a:t>O</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nline channel new clients</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10000"/>
              </a:lnSpc>
              <a:spcBef>
                <a:spcPts val="0"/>
              </a:spcBef>
              <a:spcAft>
                <a:spcPts val="800"/>
              </a:spcAft>
            </a:pPr>
            <a:r>
              <a:rPr lang="en-US" sz="2400" dirty="0" smtClean="0">
                <a:latin typeface="Times New Roman" panose="02020603050405020304" pitchFamily="18" charset="0"/>
                <a:ea typeface="Calibri" panose="020F0502020204030204" pitchFamily="34" charset="0"/>
                <a:cs typeface="Times New Roman" panose="02020603050405020304" pitchFamily="18" charset="0"/>
              </a:rPr>
              <a:t>Effective </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environmental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policies</a:t>
            </a:r>
          </a:p>
          <a:p>
            <a:pPr marL="0" marR="0">
              <a:lnSpc>
                <a:spcPct val="110000"/>
              </a:lnSpc>
              <a:spcBef>
                <a:spcPts val="0"/>
              </a:spcBef>
              <a:spcAft>
                <a:spcPts val="8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Expanding to new markets </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due to government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agreement</a:t>
            </a:r>
          </a:p>
          <a:p>
            <a:pPr marL="0" marR="0" indent="0">
              <a:lnSpc>
                <a:spcPct val="110000"/>
              </a:lnSpc>
              <a:spcBef>
                <a:spcPts val="0"/>
              </a:spcBef>
              <a:spcAft>
                <a:spcPts val="800"/>
              </a:spcAft>
              <a:buNone/>
            </a:pP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Threats</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10000"/>
              </a:lnSpc>
              <a:spcBef>
                <a:spcPts val="0"/>
              </a:spcBef>
              <a:spcAft>
                <a:spcPts val="8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Strong competition</a:t>
            </a:r>
          </a:p>
          <a:p>
            <a:pPr marL="0" marR="0">
              <a:lnSpc>
                <a:spcPct val="110000"/>
              </a:lnSpc>
              <a:spcBef>
                <a:spcPts val="0"/>
              </a:spcBef>
              <a:spcAft>
                <a:spcPts val="8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No steady supply of innovative products</a:t>
            </a:r>
          </a:p>
          <a:p>
            <a:endParaRPr lang="en-US" dirty="0"/>
          </a:p>
        </p:txBody>
      </p:sp>
    </p:spTree>
    <p:extLst>
      <p:ext uri="{BB962C8B-B14F-4D97-AF65-F5344CB8AC3E}">
        <p14:creationId xmlns:p14="http://schemas.microsoft.com/office/powerpoint/2010/main" val="5150090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E2FF8-11A2-4E46-9CAC-0CD91661998B}"/>
              </a:ext>
            </a:extLst>
          </p:cNvPr>
          <p:cNvSpPr>
            <a:spLocks noGrp="1"/>
          </p:cNvSpPr>
          <p:nvPr>
            <p:ph type="title"/>
          </p:nvPr>
        </p:nvSpPr>
        <p:spPr/>
        <p:txBody>
          <a:bodyPr/>
          <a:lstStyle/>
          <a:p>
            <a:pPr algn="ctr"/>
            <a:r>
              <a:rPr lang="en-US" dirty="0">
                <a:effectLst/>
                <a:latin typeface="Times New Roman" panose="02020603050405020304" pitchFamily="18" charset="0"/>
                <a:ea typeface="Calibri" panose="020F0502020204030204" pitchFamily="34" charset="0"/>
                <a:cs typeface="Times New Roman" panose="02020603050405020304" pitchFamily="18" charset="0"/>
              </a:rPr>
              <a:t>Project Overview</a:t>
            </a:r>
            <a:r>
              <a:rPr lang="en-US" sz="1800" dirty="0">
                <a:effectLst/>
                <a:latin typeface="Calibri" panose="020F0502020204030204" pitchFamily="34" charset="0"/>
                <a:ea typeface="Calibri" panose="020F0502020204030204" pitchFamily="34" charset="0"/>
                <a:cs typeface="Times New Roman" panose="02020603050405020304" pitchFamily="18" charset="0"/>
              </a:rPr>
              <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F457AD27-34B6-4E1B-9404-7E72D08E10BD}"/>
              </a:ext>
            </a:extLst>
          </p:cNvPr>
          <p:cNvSpPr>
            <a:spLocks noGrp="1"/>
          </p:cNvSpPr>
          <p:nvPr>
            <p:ph idx="1"/>
          </p:nvPr>
        </p:nvSpPr>
        <p:spPr/>
        <p:txBody>
          <a:bodyPr>
            <a:normAutofit fontScale="70000" lnSpcReduction="20000"/>
          </a:bodyPr>
          <a:lstStyle/>
          <a:p>
            <a:pPr marL="0" marR="0">
              <a:lnSpc>
                <a:spcPct val="120000"/>
              </a:lnSpc>
              <a:spcBef>
                <a:spcPts val="0"/>
              </a:spcBef>
              <a:spcAft>
                <a:spcPts val="800"/>
              </a:spcAft>
            </a:pP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The goal of the project is to implement relevant business skills to ensure the company is success</a:t>
            </a:r>
            <a:endParaRPr lang="en-US" sz="2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20000"/>
              </a:lnSpc>
              <a:spcBef>
                <a:spcPts val="0"/>
              </a:spcBef>
              <a:spcAft>
                <a:spcPts val="800"/>
              </a:spcAft>
            </a:pP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Marc Gump, the company owner, needs to act as an entrepreneur by working on the business</a:t>
            </a:r>
            <a:endParaRPr lang="en-US" sz="2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20000"/>
              </a:lnSpc>
              <a:spcBef>
                <a:spcPts val="0"/>
              </a:spcBef>
              <a:spcAft>
                <a:spcPts val="800"/>
              </a:spcAft>
            </a:pP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Managers play a critical role in developing the order of processes and implementing the visions</a:t>
            </a:r>
            <a:endParaRPr lang="en-US" sz="2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20000"/>
              </a:lnSpc>
              <a:spcBef>
                <a:spcPts val="0"/>
              </a:spcBef>
              <a:spcAft>
                <a:spcPts val="800"/>
              </a:spcAft>
            </a:pPr>
            <a:r>
              <a:rPr lang="en-US" sz="2600" dirty="0" err="1">
                <a:effectLst/>
                <a:latin typeface="Times New Roman" panose="02020603050405020304" pitchFamily="18" charset="0"/>
                <a:ea typeface="Calibri" panose="020F0502020204030204" pitchFamily="34" charset="0"/>
                <a:cs typeface="Times New Roman" panose="02020603050405020304" pitchFamily="18" charset="0"/>
              </a:rPr>
              <a:t>AppTroids</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 needs to be developed like a franchise involving the innovation, quantification, and orchestration</a:t>
            </a:r>
            <a:endParaRPr lang="en-US" sz="2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20000"/>
              </a:lnSpc>
              <a:spcBef>
                <a:spcPts val="0"/>
              </a:spcBef>
              <a:spcAft>
                <a:spcPts val="800"/>
              </a:spcAft>
            </a:pP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I helped the business to develop strategies based on the proper measurements and systems that will improve company performance </a:t>
            </a:r>
            <a:endParaRPr lang="en-US" sz="26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9798367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C63EAE-DD93-4755-8756-EBC45712B0E6}"/>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References </a:t>
            </a:r>
          </a:p>
        </p:txBody>
      </p:sp>
      <p:sp>
        <p:nvSpPr>
          <p:cNvPr id="3" name="Content Placeholder 2">
            <a:extLst>
              <a:ext uri="{FF2B5EF4-FFF2-40B4-BE49-F238E27FC236}">
                <a16:creationId xmlns:a16="http://schemas.microsoft.com/office/drawing/2014/main" id="{6836B241-5B83-48EC-A0AD-A79EAFE91136}"/>
              </a:ext>
            </a:extLst>
          </p:cNvPr>
          <p:cNvSpPr>
            <a:spLocks noGrp="1"/>
          </p:cNvSpPr>
          <p:nvPr>
            <p:ph idx="1"/>
          </p:nvPr>
        </p:nvSpPr>
        <p:spPr/>
        <p:txBody>
          <a:bodyPr/>
          <a:lstStyle/>
          <a:p>
            <a:r>
              <a:rPr lang="en-US" sz="24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Gerber, M. E. (2021). </a:t>
            </a:r>
            <a:r>
              <a:rPr lang="en-US" sz="2400" i="1" dirty="0">
                <a:effectLst/>
                <a:latin typeface="Times New Roman" panose="02020603050405020304" pitchFamily="18" charset="0"/>
                <a:ea typeface="Calibri" panose="020F0502020204030204" pitchFamily="34" charset="0"/>
                <a:cs typeface="Times New Roman" panose="02020603050405020304" pitchFamily="18" charset="0"/>
              </a:rPr>
              <a:t>The E-Myth Revisited Why Most Small Businesses Don't Work and What to Do About It</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HarperCollins Publishers Ltd.</a:t>
            </a:r>
          </a:p>
          <a:p>
            <a:endParaRPr lang="en-US" dirty="0"/>
          </a:p>
        </p:txBody>
      </p:sp>
    </p:spTree>
    <p:extLst>
      <p:ext uri="{BB962C8B-B14F-4D97-AF65-F5344CB8AC3E}">
        <p14:creationId xmlns:p14="http://schemas.microsoft.com/office/powerpoint/2010/main" val="4177977415"/>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8</TotalTime>
  <Words>1219</Words>
  <Application>Microsoft Office PowerPoint</Application>
  <PresentationFormat>Widescreen</PresentationFormat>
  <Paragraphs>59</Paragraphs>
  <Slides>8</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Gill Sans MT</vt:lpstr>
      <vt:lpstr>Times New Roman</vt:lpstr>
      <vt:lpstr>Gallery</vt:lpstr>
      <vt:lpstr>Small Business Management Project</vt:lpstr>
      <vt:lpstr>Business owners and Business</vt:lpstr>
      <vt:lpstr>Brief Industry Analysis </vt:lpstr>
      <vt:lpstr>Evaluating business to E-Myth </vt:lpstr>
      <vt:lpstr>SWOT Analysis </vt:lpstr>
      <vt:lpstr>SWOT analysis cont. </vt:lpstr>
      <vt:lpstr>Project Overview </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Small Business Management Project</dc:title>
  <dc:creator>Robert Mwaura</dc:creator>
  <cp:lastModifiedBy>HP</cp:lastModifiedBy>
  <cp:revision>3</cp:revision>
  <dcterms:created xsi:type="dcterms:W3CDTF">2021-07-02T10:57:35Z</dcterms:created>
  <dcterms:modified xsi:type="dcterms:W3CDTF">2021-07-02T12:12:23Z</dcterms:modified>
</cp:coreProperties>
</file>